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446" r:id="rId3"/>
    <p:sldId id="463" r:id="rId4"/>
    <p:sldId id="462" r:id="rId5"/>
    <p:sldId id="496" r:id="rId6"/>
    <p:sldId id="497" r:id="rId7"/>
    <p:sldId id="498" r:id="rId8"/>
    <p:sldId id="499" r:id="rId9"/>
    <p:sldId id="500" r:id="rId10"/>
    <p:sldId id="481" r:id="rId11"/>
    <p:sldId id="502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25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39B70-1397-473A-BA37-495EDB0C83DA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9D297-D0EF-4A70-81CF-F9326BF7F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24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de-D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DE0B-1437-4D50-87CA-AF3EEF2A3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7F2215-D7C5-4E8A-8C48-5D9DB07DDA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C0DD1-326E-4023-9AD0-BC7240F38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864ED-50F0-4D20-95A3-6F7FF3D25C1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96886-8887-46B6-917E-BB8F44EA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5001C-4962-4CC0-94D2-53994A6F4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7FC-76DB-40BB-8DD9-225716447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56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365D6-1BF8-413D-8D76-10118B6AC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966DB-427C-4AB8-B299-8E0C88808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88EB65-ED6F-462C-8328-6C2DF43FC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864ED-50F0-4D20-95A3-6F7FF3D25C1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5C3F9-6785-4D32-BA15-C02EE3080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C6EB2-A6FC-4925-B47B-E83DE09FA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7FC-76DB-40BB-8DD9-225716447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50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38850-D0EC-483B-A2E1-DF069335E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287DA0-78E0-4595-B7C4-6C9169713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10FA3-EC65-4BAC-ABF4-10682525C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864ED-50F0-4D20-95A3-6F7FF3D25C1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0C309-7AF3-4454-A3AF-212FB92C5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BA8A3-4F6E-43DD-86E5-AFFD8023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7FC-76DB-40BB-8DD9-225716447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213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9A5F8-AC11-47B8-8AD2-F0898CFF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32F1B-D8C7-4594-97E2-43AA481F49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FF3A0-E335-4EBE-BE81-78E11C051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98831C-03CA-4D39-8E41-FC6D242E1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864ED-50F0-4D20-95A3-6F7FF3D25C1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372FD-5A1A-407E-ACC9-BF7A393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E499C4-A582-46A6-9F76-A0BD7FC8F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7FC-76DB-40BB-8DD9-225716447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24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3F37-7AAE-4719-884F-602B6F345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6C1A2-E135-4B2E-9E9E-1FD846227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09E898-F208-45E6-A517-F7C1EF9DE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165C8B-13C1-442C-8771-4191A01E4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00C0F0-34C0-402D-8A35-853DCBDA63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816D39-5AA3-4EED-83D7-F5E4A10EE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864ED-50F0-4D20-95A3-6F7FF3D25C1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37C00E-5814-4C2D-AB66-19C0D8882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391D0E-14AA-4DE4-8252-196CC4A90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7FC-76DB-40BB-8DD9-225716447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61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9435B-F18A-433C-8B89-BA986A7F7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5F0C90-2716-4E42-957D-A617B7067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864ED-50F0-4D20-95A3-6F7FF3D25C1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07E866-B754-45AD-B39E-6580F3E7A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DDD686-0C8C-4FAB-8DFC-CECCE5FE2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7FC-76DB-40BB-8DD9-225716447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745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F200E4-57E7-4D73-953B-0CE8E18BB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864ED-50F0-4D20-95A3-6F7FF3D25C1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C5EC7E-28C5-481F-A71D-5459B8196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A2C28-00D3-4E94-84D8-DD35557AE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7FC-76DB-40BB-8DD9-225716447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93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14F3E-71E9-446D-947D-1456DFCB6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82AB4-8181-49CE-A373-BF2E7E89E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03A3D-EDC1-4615-96C1-32DF657B3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44722A-40E4-4C6F-B5B6-5FB825FF2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864ED-50F0-4D20-95A3-6F7FF3D25C1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29EC45-EBDA-4809-9275-378EB838A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6E79FC-A0D9-408C-8AFB-E910B1AB8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7FC-76DB-40BB-8DD9-225716447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44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42ABC-39D7-465E-B5DD-8499E6CA1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2C7104-8C2A-439A-8B52-145E485DB5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8D91B-F269-4DAA-A71B-18629BC4D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0A831B-BF7A-4337-BD16-5E4CF4FA7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864ED-50F0-4D20-95A3-6F7FF3D25C1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63FC9A-70CD-41F5-ADAE-6A419CCDE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62B30-DB87-4517-8247-A76DDCB90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7FC-76DB-40BB-8DD9-225716447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13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E9793-EB41-41B2-A04C-0E3C3C2A1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044347-A7A1-4526-B5FE-B4842BD9E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82130-FB6D-4632-84B4-B99225D6C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864ED-50F0-4D20-95A3-6F7FF3D25C1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A6AF2-0C80-4F92-95A4-381A62101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78D51-EAC5-4557-83FE-AC228430D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7FC-76DB-40BB-8DD9-225716447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75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93FD2E-E3A3-462A-BC1A-79A55FC160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D3A8FF-039F-4173-B2DC-DD2914A70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20EB7-F389-4E9D-8B49-75292361A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864ED-50F0-4D20-95A3-6F7FF3D25C1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6BF81-039C-4707-8B10-06B062A50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AEBA4-8754-4A1D-A920-751CD52CC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67FC-76DB-40BB-8DD9-225716447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96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_Standardfoto">
  <p:cSld name="Titel_Standardfoto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/>
          <p:nvPr/>
        </p:nvSpPr>
        <p:spPr>
          <a:xfrm>
            <a:off x="8545691" y="118534"/>
            <a:ext cx="3214940" cy="92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Google Shape;22;p2" descr="PPT_Background_4zu3_RBGNEU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41" y="1384875"/>
            <a:ext cx="11661979" cy="435864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2"/>
          <p:cNvSpPr txBox="1"/>
          <p:nvPr/>
        </p:nvSpPr>
        <p:spPr>
          <a:xfrm>
            <a:off x="4832471" y="2264791"/>
            <a:ext cx="6832149" cy="2678579"/>
          </a:xfrm>
          <a:prstGeom prst="rect">
            <a:avLst/>
          </a:prstGeom>
          <a:solidFill>
            <a:srgbClr val="4D8AD2"/>
          </a:solidFill>
          <a:ln>
            <a:noFill/>
          </a:ln>
        </p:spPr>
        <p:txBody>
          <a:bodyPr spcFirstLastPara="1" wrap="square" lIns="252000" tIns="234000" rIns="252000" bIns="450000" anchor="ctr" anchorCtr="0">
            <a:noAutofit/>
          </a:bodyPr>
          <a:lstStyle/>
          <a:p>
            <a:pPr marL="0" marR="0" lvl="0" indent="0" algn="l" rtl="0">
              <a:lnSpc>
                <a:spcPct val="4285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" name="Google Shape;24;p2"/>
          <p:cNvCxnSpPr/>
          <p:nvPr/>
        </p:nvCxnSpPr>
        <p:spPr>
          <a:xfrm>
            <a:off x="5246520" y="2015660"/>
            <a:ext cx="0" cy="3160411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" name="Google Shape;25;p2"/>
          <p:cNvCxnSpPr/>
          <p:nvPr/>
        </p:nvCxnSpPr>
        <p:spPr>
          <a:xfrm>
            <a:off x="11252979" y="2009670"/>
            <a:ext cx="0" cy="3166401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" name="Google Shape;26;p2"/>
          <p:cNvSpPr/>
          <p:nvPr/>
        </p:nvSpPr>
        <p:spPr>
          <a:xfrm>
            <a:off x="119532" y="6432176"/>
            <a:ext cx="11545089" cy="4258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 txBox="1">
            <a:spLocks noGrp="1"/>
          </p:cNvSpPr>
          <p:nvPr>
            <p:ph type="ctrTitle"/>
          </p:nvPr>
        </p:nvSpPr>
        <p:spPr>
          <a:xfrm>
            <a:off x="5246521" y="2267306"/>
            <a:ext cx="6006459" cy="154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2000" tIns="252000" rIns="252000" bIns="1080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  <a:defRPr sz="2200" b="1"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"/>
          <p:cNvSpPr txBox="1">
            <a:spLocks noGrp="1"/>
          </p:cNvSpPr>
          <p:nvPr>
            <p:ph type="body" idx="1"/>
          </p:nvPr>
        </p:nvSpPr>
        <p:spPr>
          <a:xfrm>
            <a:off x="5247219" y="3816246"/>
            <a:ext cx="6004983" cy="1127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2000" tIns="108000" rIns="252000" bIns="252000" anchor="b" anchorCtr="0">
            <a:noAutofit/>
          </a:bodyPr>
          <a:lstStyle>
            <a:lvl1pPr marL="457189" lvl="0" indent="-228594" algn="l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377" lvl="1" indent="-228594" algn="l">
              <a:spcBef>
                <a:spcPts val="432"/>
              </a:spcBef>
              <a:spcAft>
                <a:spcPts val="0"/>
              </a:spcAft>
              <a:buSzPts val="2000"/>
              <a:buNone/>
              <a:defRPr>
                <a:solidFill>
                  <a:srgbClr val="FFFFFF"/>
                </a:solidFill>
              </a:defRPr>
            </a:lvl2pPr>
            <a:lvl3pPr marL="1371566" lvl="2" indent="-228594" algn="l">
              <a:spcBef>
                <a:spcPts val="432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</a:defRPr>
            </a:lvl3pPr>
            <a:lvl4pPr marL="1828754" lvl="3" indent="-228594" algn="l">
              <a:spcBef>
                <a:spcPts val="432"/>
              </a:spcBef>
              <a:spcAft>
                <a:spcPts val="0"/>
              </a:spcAft>
              <a:buSzPts val="1600"/>
              <a:buNone/>
              <a:defRPr>
                <a:solidFill>
                  <a:srgbClr val="FFFFFF"/>
                </a:solidFill>
              </a:defRPr>
            </a:lvl4pPr>
            <a:lvl5pPr marL="2285943" lvl="4" indent="-228594" algn="l">
              <a:spcBef>
                <a:spcPts val="432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5pPr>
            <a:lvl6pPr marL="2743131" lvl="5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9" name="Google Shape;29;p2" descr="RKI-Logo_RGB_P300C.tif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7174" y="332657"/>
            <a:ext cx="2733457" cy="59464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"/>
          <p:cNvSpPr/>
          <p:nvPr/>
        </p:nvSpPr>
        <p:spPr>
          <a:xfrm>
            <a:off x="11664621" y="2267304"/>
            <a:ext cx="527383" cy="2676064"/>
          </a:xfrm>
          <a:prstGeom prst="rect">
            <a:avLst/>
          </a:prstGeom>
          <a:solidFill>
            <a:srgbClr val="80A5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692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51CE1-3135-46B4-BABC-9988F09B9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4A67C4-B47E-40C4-AE31-733001F13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D7459-73F3-461B-AA33-90321BC6E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864ED-50F0-4D20-95A3-6F7FF3D25C1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E3A8F-49F6-46E6-BC75-C3B484ADAE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C7F25-EA21-48F3-99C6-7FC083E52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167FC-76DB-40BB-8DD9-225716447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48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7.png"/><Relationship Id="rId7" Type="http://schemas.openxmlformats.org/officeDocument/2006/relationships/image" Target="../media/image2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15.png"/><Relationship Id="rId7" Type="http://schemas.openxmlformats.org/officeDocument/2006/relationships/image" Target="../media/image3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C1B76E4-B120-4B26-9E2E-72000FBCA6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388309"/>
            <a:ext cx="4833068" cy="116268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4559858-2FDD-465A-AB54-09EBD4CD627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991" y="24609"/>
            <a:ext cx="2838176" cy="1339475"/>
          </a:xfrm>
          <a:prstGeom prst="rect">
            <a:avLst/>
          </a:prstGeom>
        </p:spPr>
      </p:pic>
      <p:sp>
        <p:nvSpPr>
          <p:cNvPr id="193" name="Google Shape;193;p27"/>
          <p:cNvSpPr txBox="1">
            <a:spLocks noGrp="1"/>
          </p:cNvSpPr>
          <p:nvPr>
            <p:ph type="ctrTitle"/>
          </p:nvPr>
        </p:nvSpPr>
        <p:spPr>
          <a:xfrm>
            <a:off x="5458901" y="2072476"/>
            <a:ext cx="5285400" cy="313677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252000" tIns="252000" rIns="252000" bIns="108000" rtlCol="0" anchor="t" anchorCtr="0">
            <a:noAutofit/>
          </a:bodyPr>
          <a:lstStyle/>
          <a:p>
            <a:r>
              <a:rPr lang="en-US" sz="2400" dirty="0"/>
              <a:t>Western Balkan Strategic Partnership for Health Protection</a:t>
            </a:r>
            <a:br>
              <a:rPr lang="en-US" sz="2400" dirty="0"/>
            </a:br>
            <a:r>
              <a:rPr lang="en-US" sz="2400" dirty="0"/>
              <a:t>(WASP)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Final In-Person Meeting</a:t>
            </a:r>
            <a:br>
              <a:rPr lang="en-US" sz="2400" dirty="0"/>
            </a:br>
            <a:r>
              <a:rPr lang="en-US" sz="2400" dirty="0"/>
              <a:t>Podgorica, Montenegro</a:t>
            </a:r>
            <a:br>
              <a:rPr lang="en-US" sz="2400" dirty="0"/>
            </a:br>
            <a:r>
              <a:rPr lang="en-US" sz="2400" dirty="0"/>
              <a:t>September 30 – October 1, 2025</a:t>
            </a:r>
            <a:endParaRPr sz="2400" b="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88AEDC9-C947-4AFC-8168-40A9070AAFAA}"/>
              </a:ext>
            </a:extLst>
          </p:cNvPr>
          <p:cNvSpPr txBox="1"/>
          <p:nvPr/>
        </p:nvSpPr>
        <p:spPr>
          <a:xfrm>
            <a:off x="308336" y="1563563"/>
            <a:ext cx="4343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BA" sz="2800" dirty="0">
                <a:solidFill>
                  <a:schemeClr val="bg1"/>
                </a:solidFill>
              </a:rPr>
              <a:t>Summary of Achievements</a:t>
            </a:r>
            <a:endParaRPr lang="de-DE" sz="2800" dirty="0">
              <a:solidFill>
                <a:schemeClr val="bg1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4128FC8-3DA3-47A2-9733-2D60DA9E742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62036"/>
            <a:ext cx="4833068" cy="34890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D43A42-E495-4E46-9BA7-311580542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100" y="-17271"/>
            <a:ext cx="8396417" cy="1126804"/>
          </a:xfrm>
        </p:spPr>
        <p:txBody>
          <a:bodyPr>
            <a:normAutofit/>
          </a:bodyPr>
          <a:lstStyle/>
          <a:p>
            <a:pPr algn="ctr"/>
            <a:r>
              <a:rPr lang="de-DE" sz="3200" dirty="0"/>
              <a:t>WASP </a:t>
            </a:r>
            <a:r>
              <a:rPr lang="sr-Latn-BA" sz="3200" dirty="0"/>
              <a:t>Partners and Work Packages</a:t>
            </a:r>
            <a:endParaRPr lang="de-DE" sz="3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D074E20-ACE1-4BF2-8E18-2CBA7B2459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1308" y="-32046"/>
            <a:ext cx="2240692" cy="106626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A9F5D58-303F-4374-A20D-A9B160B9CFB5}"/>
              </a:ext>
            </a:extLst>
          </p:cNvPr>
          <p:cNvGrpSpPr/>
          <p:nvPr/>
        </p:nvGrpSpPr>
        <p:grpSpPr>
          <a:xfrm>
            <a:off x="612657" y="1101107"/>
            <a:ext cx="2238089" cy="1543239"/>
            <a:chOff x="2527190" y="914011"/>
            <a:chExt cx="1690569" cy="751870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E3EFEBEE-C15A-4882-9ABD-9A4E0C05CFD0}"/>
                </a:ext>
              </a:extLst>
            </p:cNvPr>
            <p:cNvSpPr/>
            <p:nvPr/>
          </p:nvSpPr>
          <p:spPr>
            <a:xfrm>
              <a:off x="2527190" y="914011"/>
              <a:ext cx="1690569" cy="751870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id="{16D46A8B-69FC-43CF-9C7C-CACEE80A0CDD}"/>
                </a:ext>
              </a:extLst>
            </p:cNvPr>
            <p:cNvSpPr txBox="1"/>
            <p:nvPr/>
          </p:nvSpPr>
          <p:spPr>
            <a:xfrm>
              <a:off x="2527190" y="1009405"/>
              <a:ext cx="1649487" cy="613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b="1" kern="1200" cap="none" spc="0" dirty="0">
                  <a:ln w="0"/>
                  <a:solidFill>
                    <a:schemeClr val="accent6">
                      <a:lumMod val="50000"/>
                    </a:schemeClr>
                  </a:solidFill>
                  <a:effectLst/>
                </a:rPr>
                <a:t>Work Package 1</a:t>
              </a:r>
              <a:endParaRPr lang="sr-Latn-BA" sz="1800" b="1" kern="1200" cap="none" spc="0" dirty="0">
                <a:ln w="0"/>
                <a:solidFill>
                  <a:schemeClr val="accent6">
                    <a:lumMod val="50000"/>
                  </a:schemeClr>
                </a:solidFill>
                <a:effectLst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dirty="0" err="1">
                  <a:ln w="0"/>
                  <a:solidFill>
                    <a:schemeClr val="accent6">
                      <a:lumMod val="50000"/>
                    </a:schemeClr>
                  </a:solidFill>
                </a:rPr>
                <a:t>Epidemiological</a:t>
              </a:r>
              <a:r>
                <a:rPr lang="de-DE" sz="1600" dirty="0">
                  <a:ln w="0"/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sr-Latn-BA" sz="1600" dirty="0">
                  <a:ln w="0"/>
                  <a:solidFill>
                    <a:schemeClr val="accent6">
                      <a:lumMod val="50000"/>
                    </a:schemeClr>
                  </a:solidFill>
                </a:rPr>
                <a:t>c</a:t>
              </a:r>
              <a:r>
                <a:rPr lang="de-DE" sz="1600" dirty="0" err="1">
                  <a:ln w="0"/>
                  <a:solidFill>
                    <a:schemeClr val="accent6">
                      <a:lumMod val="50000"/>
                    </a:schemeClr>
                  </a:solidFill>
                </a:rPr>
                <a:t>risis</a:t>
              </a:r>
              <a:r>
                <a:rPr lang="de-DE" sz="1600" dirty="0">
                  <a:ln w="0"/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sr-Latn-BA" sz="1600" dirty="0">
                  <a:ln w="0"/>
                  <a:solidFill>
                    <a:schemeClr val="accent6">
                      <a:lumMod val="50000"/>
                    </a:schemeClr>
                  </a:solidFill>
                </a:rPr>
                <a:t>m</a:t>
              </a:r>
              <a:r>
                <a:rPr lang="de-DE" sz="1600" dirty="0" err="1">
                  <a:ln w="0"/>
                  <a:solidFill>
                    <a:schemeClr val="accent6">
                      <a:lumMod val="50000"/>
                    </a:schemeClr>
                  </a:solidFill>
                </a:rPr>
                <a:t>anagement</a:t>
              </a:r>
              <a:r>
                <a:rPr lang="de-DE" sz="1600" dirty="0">
                  <a:ln w="0"/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sr-Latn-BA" sz="1600" dirty="0">
                  <a:ln w="0"/>
                  <a:solidFill>
                    <a:schemeClr val="accent6">
                      <a:lumMod val="50000"/>
                    </a:schemeClr>
                  </a:solidFill>
                </a:rPr>
                <a:t>and</a:t>
              </a:r>
              <a:r>
                <a:rPr lang="de-DE" sz="1600" dirty="0">
                  <a:ln w="0"/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sr-Latn-BA" sz="1600" dirty="0">
                  <a:ln w="0"/>
                  <a:solidFill>
                    <a:schemeClr val="accent6">
                      <a:lumMod val="50000"/>
                    </a:schemeClr>
                  </a:solidFill>
                </a:rPr>
                <a:t>r</a:t>
              </a:r>
              <a:r>
                <a:rPr lang="de-DE" sz="1600" dirty="0" err="1">
                  <a:ln w="0"/>
                  <a:solidFill>
                    <a:schemeClr val="accent6">
                      <a:lumMod val="50000"/>
                    </a:schemeClr>
                  </a:solidFill>
                </a:rPr>
                <a:t>esponse</a:t>
              </a:r>
              <a:endParaRPr lang="de-DE" sz="1600" dirty="0">
                <a:ln w="0"/>
                <a:solidFill>
                  <a:schemeClr val="accent6">
                    <a:lumMod val="50000"/>
                  </a:schemeClr>
                </a:solidFill>
              </a:endParaRP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e-DE" sz="1800" b="1" kern="1200" cap="none" spc="0" dirty="0">
                <a:ln w="0"/>
                <a:solidFill>
                  <a:schemeClr val="accent6">
                    <a:lumMod val="50000"/>
                  </a:schemeClr>
                </a:solidFill>
                <a:effectLst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8498CBC-8D29-4777-BC28-8EDBAD5EDB3A}"/>
              </a:ext>
            </a:extLst>
          </p:cNvPr>
          <p:cNvGrpSpPr/>
          <p:nvPr/>
        </p:nvGrpSpPr>
        <p:grpSpPr>
          <a:xfrm>
            <a:off x="3165931" y="1108628"/>
            <a:ext cx="2238089" cy="1543240"/>
            <a:chOff x="5146021" y="985114"/>
            <a:chExt cx="1889990" cy="701309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6574C4AB-5D6D-4989-AB9E-D5838BA76B18}"/>
                </a:ext>
              </a:extLst>
            </p:cNvPr>
            <p:cNvSpPr/>
            <p:nvPr/>
          </p:nvSpPr>
          <p:spPr>
            <a:xfrm>
              <a:off x="5146021" y="985114"/>
              <a:ext cx="1889990" cy="701309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: Rounded Corners 6">
              <a:extLst>
                <a:ext uri="{FF2B5EF4-FFF2-40B4-BE49-F238E27FC236}">
                  <a16:creationId xmlns:a16="http://schemas.microsoft.com/office/drawing/2014/main" id="{C6DF510B-1FE4-4744-BA3A-B7F1BB6D441D}"/>
                </a:ext>
              </a:extLst>
            </p:cNvPr>
            <p:cNvSpPr txBox="1"/>
            <p:nvPr/>
          </p:nvSpPr>
          <p:spPr>
            <a:xfrm>
              <a:off x="5166562" y="1005655"/>
              <a:ext cx="1848908" cy="6602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b="1" kern="1200" dirty="0">
                  <a:solidFill>
                    <a:schemeClr val="accent2">
                      <a:lumMod val="50000"/>
                    </a:schemeClr>
                  </a:solidFill>
                </a:rPr>
                <a:t>Work Package 2</a:t>
              </a:r>
              <a:endParaRPr lang="sr-Latn-BA" sz="1800" b="1" kern="12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>
                  <a:solidFill>
                    <a:schemeClr val="accent2">
                      <a:lumMod val="50000"/>
                    </a:schemeClr>
                  </a:solidFill>
                </a:rPr>
                <a:t>Clinical management and antimicrobial resistance (AMR) prevention and control</a:t>
              </a:r>
              <a:endParaRPr lang="de-DE" sz="1600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081F28B-7C44-40FE-99AF-24997A891CD9}"/>
              </a:ext>
            </a:extLst>
          </p:cNvPr>
          <p:cNvGrpSpPr/>
          <p:nvPr/>
        </p:nvGrpSpPr>
        <p:grpSpPr>
          <a:xfrm>
            <a:off x="5790753" y="1124463"/>
            <a:ext cx="2155257" cy="1662005"/>
            <a:chOff x="8065285" y="985114"/>
            <a:chExt cx="1710388" cy="764806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CE492B4-117B-4D2A-8594-E2794EF33B4E}"/>
                </a:ext>
              </a:extLst>
            </p:cNvPr>
            <p:cNvSpPr/>
            <p:nvPr/>
          </p:nvSpPr>
          <p:spPr>
            <a:xfrm>
              <a:off x="8065285" y="985114"/>
              <a:ext cx="1710388" cy="701309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ectangle: Rounded Corners 8">
              <a:extLst>
                <a:ext uri="{FF2B5EF4-FFF2-40B4-BE49-F238E27FC236}">
                  <a16:creationId xmlns:a16="http://schemas.microsoft.com/office/drawing/2014/main" id="{802A7F17-BB3D-4D6F-ABE5-1FA196D1F55B}"/>
                </a:ext>
              </a:extLst>
            </p:cNvPr>
            <p:cNvSpPr txBox="1"/>
            <p:nvPr/>
          </p:nvSpPr>
          <p:spPr>
            <a:xfrm>
              <a:off x="8085825" y="1089693"/>
              <a:ext cx="1669306" cy="6602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b="1" kern="1200" dirty="0">
                  <a:solidFill>
                    <a:schemeClr val="accent1">
                      <a:lumMod val="50000"/>
                    </a:schemeClr>
                  </a:solidFill>
                </a:rPr>
                <a:t>Work Package 3</a:t>
              </a:r>
              <a:endParaRPr lang="sr-Latn-BA" sz="1800" b="1" kern="12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Strengthening molecular diagnostics and sequencing capacities </a:t>
              </a:r>
              <a:endParaRPr lang="sr-Latn-BA" sz="1600" kern="12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e-DE" sz="1800" b="1" kern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94609C-4F5F-49ED-9382-B6469070ED63}"/>
              </a:ext>
            </a:extLst>
          </p:cNvPr>
          <p:cNvGrpSpPr/>
          <p:nvPr/>
        </p:nvGrpSpPr>
        <p:grpSpPr>
          <a:xfrm>
            <a:off x="8332743" y="1124462"/>
            <a:ext cx="2240692" cy="1559075"/>
            <a:chOff x="11013115" y="985114"/>
            <a:chExt cx="1743420" cy="701309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ED803D4-1FE7-4639-BCBA-43E2B50D2754}"/>
                </a:ext>
              </a:extLst>
            </p:cNvPr>
            <p:cNvSpPr/>
            <p:nvPr/>
          </p:nvSpPr>
          <p:spPr>
            <a:xfrm>
              <a:off x="11013115" y="985114"/>
              <a:ext cx="1743420" cy="70130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: Rounded Corners 10">
              <a:extLst>
                <a:ext uri="{FF2B5EF4-FFF2-40B4-BE49-F238E27FC236}">
                  <a16:creationId xmlns:a16="http://schemas.microsoft.com/office/drawing/2014/main" id="{5FC7DB2A-8B43-465F-A6F2-D9492340165E}"/>
                </a:ext>
              </a:extLst>
            </p:cNvPr>
            <p:cNvSpPr txBox="1"/>
            <p:nvPr/>
          </p:nvSpPr>
          <p:spPr>
            <a:xfrm>
              <a:off x="11033656" y="1134113"/>
              <a:ext cx="1702338" cy="552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b="1" kern="1200" dirty="0">
                  <a:solidFill>
                    <a:schemeClr val="accent4">
                      <a:lumMod val="50000"/>
                    </a:schemeClr>
                  </a:solidFill>
                </a:rPr>
                <a:t>Work Package 4</a:t>
              </a:r>
              <a:endParaRPr lang="sr-Latn-BA" sz="1800" b="1" kern="1200" dirty="0">
                <a:solidFill>
                  <a:schemeClr val="accent4">
                    <a:lumMod val="50000"/>
                  </a:schemeClr>
                </a:solidFill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>
                  <a:solidFill>
                    <a:schemeClr val="accent4">
                      <a:lumMod val="50000"/>
                    </a:schemeClr>
                  </a:solidFill>
                </a:rPr>
                <a:t>Improved surveillance of dynamic outbreaks within and across countries</a:t>
              </a:r>
              <a:endParaRPr lang="sr-Latn-BA" sz="1600" kern="1200" dirty="0">
                <a:solidFill>
                  <a:schemeClr val="accent4">
                    <a:lumMod val="50000"/>
                  </a:schemeClr>
                </a:solidFill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sr-Latn-BA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B3721C1-CE1B-4D8C-98E8-97CA9671FEF0}"/>
              </a:ext>
            </a:extLst>
          </p:cNvPr>
          <p:cNvSpPr/>
          <p:nvPr/>
        </p:nvSpPr>
        <p:spPr>
          <a:xfrm>
            <a:off x="605421" y="2821460"/>
            <a:ext cx="2213765" cy="8361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>
                <a:ln w="0"/>
                <a:solidFill>
                  <a:schemeClr val="accent6">
                    <a:lumMod val="50000"/>
                  </a:schemeClr>
                </a:solidFill>
              </a:rPr>
              <a:t>Contact </a:t>
            </a:r>
            <a:r>
              <a:rPr lang="sr-Latn-BA" sz="1400" b="1" dirty="0">
                <a:ln w="0"/>
                <a:solidFill>
                  <a:schemeClr val="accent6">
                    <a:lumMod val="50000"/>
                  </a:schemeClr>
                </a:solidFill>
              </a:rPr>
              <a:t>P</a:t>
            </a:r>
            <a:r>
              <a:rPr lang="en-US" sz="1400" b="1" dirty="0" err="1">
                <a:ln w="0"/>
                <a:solidFill>
                  <a:schemeClr val="accent6">
                    <a:lumMod val="50000"/>
                  </a:schemeClr>
                </a:solidFill>
              </a:rPr>
              <a:t>ersons</a:t>
            </a:r>
            <a:r>
              <a:rPr lang="en-US" sz="1400" dirty="0">
                <a:ln w="0"/>
                <a:solidFill>
                  <a:schemeClr val="accent6">
                    <a:lumMod val="50000"/>
                  </a:schemeClr>
                </a:solidFill>
              </a:rPr>
              <a:t>
Ariane Halm
Janina Stauke</a:t>
            </a:r>
            <a:endParaRPr lang="de-DE" sz="1400" dirty="0">
              <a:ln w="0"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4305B81-0545-4AA0-8C25-62E8D9B2B86A}"/>
              </a:ext>
            </a:extLst>
          </p:cNvPr>
          <p:cNvSpPr/>
          <p:nvPr/>
        </p:nvSpPr>
        <p:spPr>
          <a:xfrm>
            <a:off x="3165931" y="2821460"/>
            <a:ext cx="2215093" cy="8361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de-DE" sz="1400" b="1" dirty="0">
                <a:solidFill>
                  <a:schemeClr val="accent2">
                    <a:lumMod val="50000"/>
                  </a:schemeClr>
                </a:solidFill>
              </a:rPr>
              <a:t>Contact </a:t>
            </a:r>
            <a:r>
              <a:rPr lang="sr-Latn-BA" sz="1400" b="1" dirty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de-DE" sz="1400" b="1" dirty="0" err="1">
                <a:solidFill>
                  <a:schemeClr val="accent2">
                    <a:lumMod val="50000"/>
                  </a:schemeClr>
                </a:solidFill>
              </a:rPr>
              <a:t>erson</a:t>
            </a:r>
            <a:r>
              <a:rPr lang="sr-Latn-BA" sz="1400" b="1" dirty="0">
                <a:solidFill>
                  <a:schemeClr val="accent2">
                    <a:lumMod val="50000"/>
                  </a:schemeClr>
                </a:solidFill>
              </a:rPr>
              <a:t>s</a:t>
            </a:r>
          </a:p>
          <a:p>
            <a:pPr lvl="0" algn="ctr"/>
            <a:r>
              <a:rPr lang="sr-Latn-BA" sz="1400" dirty="0">
                <a:solidFill>
                  <a:schemeClr val="accent2">
                    <a:lumMod val="50000"/>
                  </a:schemeClr>
                </a:solidFill>
              </a:rPr>
              <a:t>Arina Zanuzdana (RKI) </a:t>
            </a:r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
Martina Gaßner</a:t>
            </a:r>
            <a:r>
              <a:rPr lang="sr-Latn-BA" sz="1400" dirty="0">
                <a:solidFill>
                  <a:schemeClr val="accent2">
                    <a:lumMod val="50000"/>
                  </a:schemeClr>
                </a:solidFill>
              </a:rPr>
              <a:t> (Charité)</a:t>
            </a:r>
            <a:endParaRPr lang="de-DE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950927D-B789-4B0B-89E2-7B6843BF62B2}"/>
              </a:ext>
            </a:extLst>
          </p:cNvPr>
          <p:cNvSpPr/>
          <p:nvPr/>
        </p:nvSpPr>
        <p:spPr>
          <a:xfrm>
            <a:off x="5816637" y="2821460"/>
            <a:ext cx="2155257" cy="8361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sz="1400" b="1" dirty="0">
                <a:solidFill>
                  <a:schemeClr val="accent1">
                    <a:lumMod val="50000"/>
                  </a:schemeClr>
                </a:solidFill>
              </a:rPr>
              <a:t>Contact </a:t>
            </a:r>
            <a:r>
              <a:rPr lang="sr-Latn-BA" sz="1400" b="1" dirty="0">
                <a:solidFill>
                  <a:schemeClr val="accent1">
                    <a:lumMod val="50000"/>
                  </a:schemeClr>
                </a:solidFill>
              </a:rPr>
              <a:t>P</a:t>
            </a:r>
            <a:r>
              <a:rPr lang="de-DE" sz="1400" b="1" dirty="0" err="1">
                <a:solidFill>
                  <a:schemeClr val="accent1">
                    <a:lumMod val="50000"/>
                  </a:schemeClr>
                </a:solidFill>
              </a:rPr>
              <a:t>ersons</a:t>
            </a:r>
            <a:endParaRPr lang="de-DE" sz="14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ctr"/>
            <a:r>
              <a:rPr lang="de-DE" sz="1400" dirty="0">
                <a:solidFill>
                  <a:schemeClr val="accent1">
                    <a:lumMod val="50000"/>
                  </a:schemeClr>
                </a:solidFill>
              </a:rPr>
              <a:t>Sabrina Wei</a:t>
            </a:r>
            <a:r>
              <a:rPr lang="sr-Latn-BA" sz="1400" dirty="0">
                <a:solidFill>
                  <a:schemeClr val="accent1">
                    <a:lumMod val="50000"/>
                  </a:schemeClr>
                </a:solidFill>
              </a:rPr>
              <a:t>ss</a:t>
            </a:r>
            <a:endParaRPr lang="de-DE" sz="14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ctr"/>
            <a:r>
              <a:rPr lang="de-DE" sz="1400" dirty="0" err="1">
                <a:solidFill>
                  <a:schemeClr val="accent1">
                    <a:lumMod val="50000"/>
                  </a:schemeClr>
                </a:solidFill>
              </a:rPr>
              <a:t>Andelé</a:t>
            </a:r>
            <a:r>
              <a:rPr lang="de-DE" sz="1400" dirty="0">
                <a:solidFill>
                  <a:schemeClr val="accent1">
                    <a:lumMod val="50000"/>
                  </a:schemeClr>
                </a:solidFill>
              </a:rPr>
              <a:t> Conradie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0FDA53C-DDA9-468D-A315-84C1CD2BF0A6}"/>
              </a:ext>
            </a:extLst>
          </p:cNvPr>
          <p:cNvSpPr/>
          <p:nvPr/>
        </p:nvSpPr>
        <p:spPr>
          <a:xfrm>
            <a:off x="8359143" y="2821460"/>
            <a:ext cx="2214292" cy="8361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400" b="1" dirty="0">
                <a:solidFill>
                  <a:schemeClr val="accent4">
                    <a:lumMod val="50000"/>
                  </a:schemeClr>
                </a:solidFill>
              </a:rPr>
              <a:t>Contact </a:t>
            </a:r>
            <a:r>
              <a:rPr lang="sr-Latn-BA" sz="1400" b="1" dirty="0">
                <a:solidFill>
                  <a:schemeClr val="accent4">
                    <a:lumMod val="50000"/>
                  </a:schemeClr>
                </a:solidFill>
              </a:rPr>
              <a:t>P</a:t>
            </a:r>
            <a:r>
              <a:rPr lang="fr-FR" sz="1400" b="1" dirty="0" err="1">
                <a:solidFill>
                  <a:schemeClr val="accent4">
                    <a:lumMod val="50000"/>
                  </a:schemeClr>
                </a:solidFill>
              </a:rPr>
              <a:t>ersons</a:t>
            </a:r>
            <a:r>
              <a:rPr lang="fr-FR" sz="1400" dirty="0">
                <a:solidFill>
                  <a:schemeClr val="accent4">
                    <a:lumMod val="50000"/>
                  </a:schemeClr>
                </a:solidFill>
              </a:rPr>
              <a:t>
Aline Anton
Alexander Rommel</a:t>
            </a:r>
            <a:endParaRPr lang="de-DE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7" name="Rechteck: abgerundete Ecken 1">
            <a:extLst>
              <a:ext uri="{FF2B5EF4-FFF2-40B4-BE49-F238E27FC236}">
                <a16:creationId xmlns:a16="http://schemas.microsoft.com/office/drawing/2014/main" id="{02105A1F-AF83-4E81-8119-AF7ACF2E42ED}"/>
              </a:ext>
            </a:extLst>
          </p:cNvPr>
          <p:cNvSpPr/>
          <p:nvPr/>
        </p:nvSpPr>
        <p:spPr>
          <a:xfrm>
            <a:off x="604094" y="6088478"/>
            <a:ext cx="9994414" cy="6573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Project Lead: Sabrina </a:t>
            </a:r>
            <a:r>
              <a:rPr lang="de-DE" sz="1400" dirty="0" err="1"/>
              <a:t>Weiss</a:t>
            </a:r>
            <a:endParaRPr lang="de-DE" sz="1400" dirty="0"/>
          </a:p>
          <a:p>
            <a:pPr algn="ctr"/>
            <a:r>
              <a:rPr lang="de-DE" sz="1400" dirty="0"/>
              <a:t>Scientific </a:t>
            </a:r>
            <a:r>
              <a:rPr lang="de-DE" sz="1400" dirty="0" err="1"/>
              <a:t>Coordination</a:t>
            </a:r>
            <a:r>
              <a:rPr lang="de-DE" sz="1400" dirty="0"/>
              <a:t>: Kristina Aleksic-Babic</a:t>
            </a:r>
          </a:p>
          <a:p>
            <a:pPr algn="ctr"/>
            <a:r>
              <a:rPr lang="de-DE" sz="1400" dirty="0"/>
              <a:t>Administrative Support: </a:t>
            </a:r>
            <a:r>
              <a:rPr lang="sr-Latn-BA" sz="1400" dirty="0"/>
              <a:t>Ludivine Thiel and </a:t>
            </a:r>
            <a:r>
              <a:rPr lang="de-DE" sz="1400" dirty="0"/>
              <a:t> Birgit Arnold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E228427-CCC9-47B5-A936-1F9CA6AEFE64}"/>
              </a:ext>
            </a:extLst>
          </p:cNvPr>
          <p:cNvSpPr/>
          <p:nvPr/>
        </p:nvSpPr>
        <p:spPr>
          <a:xfrm>
            <a:off x="604093" y="3795584"/>
            <a:ext cx="2215093" cy="22241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sz="1400" b="1" dirty="0">
                <a:ln w="0"/>
                <a:solidFill>
                  <a:schemeClr val="accent6">
                    <a:lumMod val="50000"/>
                  </a:schemeClr>
                </a:solidFill>
              </a:rPr>
              <a:t>Partners</a:t>
            </a: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ln w="0"/>
                <a:solidFill>
                  <a:schemeClr val="accent6">
                    <a:lumMod val="50000"/>
                  </a:schemeClr>
                </a:solidFill>
              </a:rPr>
              <a:t>IPH </a:t>
            </a:r>
            <a:r>
              <a:rPr lang="de-DE" sz="1400" dirty="0" err="1">
                <a:ln w="0"/>
                <a:solidFill>
                  <a:schemeClr val="accent6">
                    <a:lumMod val="50000"/>
                  </a:schemeClr>
                </a:solidFill>
              </a:rPr>
              <a:t>Albania</a:t>
            </a:r>
            <a:endParaRPr lang="de-DE" sz="1400" dirty="0">
              <a:ln w="0"/>
              <a:solidFill>
                <a:schemeClr val="accent6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ln w="0"/>
                <a:solidFill>
                  <a:schemeClr val="accent6">
                    <a:lumMod val="50000"/>
                  </a:schemeClr>
                </a:solidFill>
              </a:rPr>
              <a:t>NIPH Kosovo</a:t>
            </a: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ln w="0"/>
                <a:solidFill>
                  <a:schemeClr val="accent6">
                    <a:lumMod val="50000"/>
                  </a:schemeClr>
                </a:solidFill>
              </a:rPr>
              <a:t>IPH North</a:t>
            </a:r>
            <a:r>
              <a:rPr lang="sr-Latn-BA" sz="1400" dirty="0">
                <a:ln w="0"/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de-DE" sz="1400" dirty="0" err="1">
                <a:ln w="0"/>
                <a:solidFill>
                  <a:schemeClr val="accent6">
                    <a:lumMod val="50000"/>
                  </a:schemeClr>
                </a:solidFill>
              </a:rPr>
              <a:t>Macedonia</a:t>
            </a:r>
            <a:endParaRPr lang="de-DE" sz="1400" dirty="0">
              <a:ln w="0"/>
              <a:solidFill>
                <a:schemeClr val="accent6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ln w="0"/>
                <a:solidFill>
                  <a:schemeClr val="accent6">
                    <a:lumMod val="50000"/>
                  </a:schemeClr>
                </a:solidFill>
              </a:rPr>
              <a:t>IPH Montenegro</a:t>
            </a:r>
            <a:endParaRPr lang="sr-Latn-BA" sz="1400" dirty="0">
              <a:ln w="0"/>
              <a:solidFill>
                <a:schemeClr val="accent6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ln w="0"/>
              <a:solidFill>
                <a:schemeClr val="accent6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ln w="0"/>
              <a:solidFill>
                <a:schemeClr val="accent6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ln w="0"/>
              <a:solidFill>
                <a:schemeClr val="accent6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ln w="0"/>
              <a:solidFill>
                <a:schemeClr val="accent6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de-DE" sz="1400" dirty="0">
              <a:ln w="0"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0998AA3-6838-439C-ABC0-13BB069FE084}"/>
              </a:ext>
            </a:extLst>
          </p:cNvPr>
          <p:cNvSpPr/>
          <p:nvPr/>
        </p:nvSpPr>
        <p:spPr>
          <a:xfrm>
            <a:off x="3164603" y="3808657"/>
            <a:ext cx="2215093" cy="22110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de-DE" sz="1400" b="1" dirty="0">
                <a:solidFill>
                  <a:schemeClr val="accent2">
                    <a:lumMod val="50000"/>
                  </a:schemeClr>
                </a:solidFill>
              </a:rPr>
              <a:t>Partners</a:t>
            </a: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IPH Montenegro</a:t>
            </a:r>
            <a:endParaRPr lang="sr-Latn-BA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sr-Latn-BA" sz="1400" dirty="0">
                <a:solidFill>
                  <a:schemeClr val="accent2">
                    <a:lumMod val="50000"/>
                  </a:schemeClr>
                </a:solidFill>
              </a:rPr>
              <a:t>NIPH Kosovo</a:t>
            </a: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2">
                    <a:lumMod val="50000"/>
                  </a:schemeClr>
                </a:solidFill>
              </a:rPr>
              <a:t>KCCG Podgorica</a:t>
            </a:r>
            <a:endParaRPr lang="sr-Latn-BA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8D15D79-CDAD-41BE-A39E-B4817AD37736}"/>
              </a:ext>
            </a:extLst>
          </p:cNvPr>
          <p:cNvSpPr/>
          <p:nvPr/>
        </p:nvSpPr>
        <p:spPr>
          <a:xfrm>
            <a:off x="5815309" y="3795585"/>
            <a:ext cx="2155257" cy="22241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de-DE" sz="1400" b="1" dirty="0">
                <a:solidFill>
                  <a:schemeClr val="accent1">
                    <a:lumMod val="50000"/>
                  </a:schemeClr>
                </a:solidFill>
              </a:rPr>
              <a:t>Partners</a:t>
            </a: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1">
                    <a:lumMod val="50000"/>
                  </a:schemeClr>
                </a:solidFill>
              </a:rPr>
              <a:t>IPH Montenegro</a:t>
            </a:r>
            <a:endParaRPr lang="sr-Latn-BA" sz="1400" dirty="0">
              <a:solidFill>
                <a:schemeClr val="accent1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sr-Latn-BA" sz="1400" dirty="0">
                <a:solidFill>
                  <a:schemeClr val="accent1">
                    <a:lumMod val="50000"/>
                  </a:schemeClr>
                </a:solidFill>
              </a:rPr>
              <a:t>NIPH Kosovo</a:t>
            </a: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solidFill>
                <a:schemeClr val="accent1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solidFill>
                <a:schemeClr val="accent1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solidFill>
                <a:schemeClr val="accent1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solidFill>
                <a:schemeClr val="accent1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solidFill>
                <a:schemeClr val="accent1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solidFill>
                <a:schemeClr val="accent1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endParaRPr lang="sr-Latn-BA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43F629C-F9E2-47E3-8AF8-CAB577397597}"/>
              </a:ext>
            </a:extLst>
          </p:cNvPr>
          <p:cNvSpPr/>
          <p:nvPr/>
        </p:nvSpPr>
        <p:spPr>
          <a:xfrm>
            <a:off x="8357815" y="3795584"/>
            <a:ext cx="2240692" cy="22241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sr-Latn-BA" sz="1400" b="1" dirty="0">
                <a:solidFill>
                  <a:schemeClr val="accent4">
                    <a:lumMod val="50000"/>
                  </a:schemeClr>
                </a:solidFill>
              </a:rPr>
              <a:t>Partners</a:t>
            </a: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4">
                    <a:lumMod val="50000"/>
                  </a:schemeClr>
                </a:solidFill>
              </a:rPr>
              <a:t>IPH Montenegro</a:t>
            </a: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4">
                    <a:lumMod val="50000"/>
                  </a:schemeClr>
                </a:solidFill>
              </a:rPr>
              <a:t>IPH </a:t>
            </a:r>
            <a:r>
              <a:rPr lang="de-DE" sz="1400" dirty="0" err="1">
                <a:solidFill>
                  <a:schemeClr val="accent4">
                    <a:lumMod val="50000"/>
                  </a:schemeClr>
                </a:solidFill>
              </a:rPr>
              <a:t>Albania</a:t>
            </a:r>
            <a:endParaRPr lang="de-DE" sz="1400" dirty="0">
              <a:solidFill>
                <a:schemeClr val="accent4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4">
                    <a:lumMod val="50000"/>
                  </a:schemeClr>
                </a:solidFill>
              </a:rPr>
              <a:t>NIPH Kosovo</a:t>
            </a: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4">
                    <a:lumMod val="50000"/>
                  </a:schemeClr>
                </a:solidFill>
              </a:rPr>
              <a:t>IPH North </a:t>
            </a:r>
            <a:r>
              <a:rPr lang="de-DE" sz="1400" dirty="0" err="1">
                <a:solidFill>
                  <a:schemeClr val="accent4">
                    <a:lumMod val="50000"/>
                  </a:schemeClr>
                </a:solidFill>
              </a:rPr>
              <a:t>Macedonia</a:t>
            </a:r>
            <a:endParaRPr lang="de-DE" sz="1400" dirty="0">
              <a:solidFill>
                <a:schemeClr val="accent4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4">
                    <a:lumMod val="50000"/>
                  </a:schemeClr>
                </a:solidFill>
              </a:rPr>
              <a:t>CIPH </a:t>
            </a:r>
            <a:r>
              <a:rPr lang="de-DE" sz="1400" dirty="0" err="1">
                <a:solidFill>
                  <a:schemeClr val="accent4">
                    <a:lumMod val="50000"/>
                  </a:schemeClr>
                </a:solidFill>
              </a:rPr>
              <a:t>Serbia</a:t>
            </a:r>
            <a:endParaRPr lang="de-DE" sz="1400" dirty="0">
              <a:solidFill>
                <a:schemeClr val="accent4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4">
                    <a:lumMod val="50000"/>
                  </a:schemeClr>
                </a:solidFill>
              </a:rPr>
              <a:t>University </a:t>
            </a:r>
            <a:r>
              <a:rPr lang="de-DE" sz="1400" dirty="0" err="1">
                <a:solidFill>
                  <a:schemeClr val="accent4">
                    <a:lumMod val="50000"/>
                  </a:schemeClr>
                </a:solidFill>
              </a:rPr>
              <a:t>of</a:t>
            </a:r>
            <a:r>
              <a:rPr lang="de-DE" sz="1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accent4">
                    <a:lumMod val="50000"/>
                  </a:schemeClr>
                </a:solidFill>
              </a:rPr>
              <a:t>Belgrade</a:t>
            </a:r>
            <a:endParaRPr lang="de-DE" sz="1400" dirty="0">
              <a:solidFill>
                <a:schemeClr val="accent4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4">
                    <a:lumMod val="50000"/>
                  </a:schemeClr>
                </a:solidFill>
              </a:rPr>
              <a:t>NIPH Fed</a:t>
            </a:r>
            <a:r>
              <a:rPr lang="sr-Latn-BA" sz="1400" dirty="0">
                <a:solidFill>
                  <a:schemeClr val="accent4">
                    <a:lumMod val="50000"/>
                  </a:schemeClr>
                </a:solidFill>
              </a:rPr>
              <a:t>eration of</a:t>
            </a:r>
            <a:r>
              <a:rPr lang="de-DE" sz="1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accent4">
                    <a:lumMod val="50000"/>
                  </a:schemeClr>
                </a:solidFill>
              </a:rPr>
              <a:t>Bosnia</a:t>
            </a:r>
            <a:r>
              <a:rPr lang="de-DE" sz="1400" dirty="0">
                <a:solidFill>
                  <a:schemeClr val="accent4">
                    <a:lumMod val="50000"/>
                  </a:schemeClr>
                </a:solidFill>
              </a:rPr>
              <a:t> and </a:t>
            </a:r>
            <a:r>
              <a:rPr lang="de-DE" sz="1400" dirty="0" err="1">
                <a:solidFill>
                  <a:schemeClr val="accent4">
                    <a:lumMod val="50000"/>
                  </a:schemeClr>
                </a:solidFill>
              </a:rPr>
              <a:t>Herzegovina</a:t>
            </a:r>
            <a:endParaRPr lang="de-DE" sz="1400" dirty="0">
              <a:solidFill>
                <a:schemeClr val="accent4">
                  <a:lumMod val="50000"/>
                </a:schemeClr>
              </a:solidFill>
            </a:endParaRPr>
          </a:p>
          <a:p>
            <a:pPr marL="90488" lvl="0" indent="-90488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accent4">
                    <a:lumMod val="50000"/>
                  </a:schemeClr>
                </a:solidFill>
              </a:rPr>
              <a:t>PHI Rep</a:t>
            </a:r>
            <a:r>
              <a:rPr lang="sr-Latn-BA" sz="1400" dirty="0">
                <a:solidFill>
                  <a:schemeClr val="accent4">
                    <a:lumMod val="50000"/>
                  </a:schemeClr>
                </a:solidFill>
              </a:rPr>
              <a:t>ublic</a:t>
            </a:r>
            <a:r>
              <a:rPr lang="de-DE" sz="1400" dirty="0">
                <a:solidFill>
                  <a:schemeClr val="accent4">
                    <a:lumMod val="50000"/>
                  </a:schemeClr>
                </a:solidFill>
              </a:rPr>
              <a:t> Srpska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865440B-2BDC-49C7-86DA-C50A07EC41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7111" y="1296906"/>
            <a:ext cx="970625" cy="58439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FC0796A-F8F4-4262-B47A-CBE43B1C5E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7110" y="1940656"/>
            <a:ext cx="970625" cy="62228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397B326-7733-4C0F-B61F-FE62834F4F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7109" y="2628466"/>
            <a:ext cx="970626" cy="61713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8FB7AB0-8AA7-4457-BF45-6AA6BA88162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6631" y="3310108"/>
            <a:ext cx="961104" cy="56167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8D9E016-CA50-448C-9320-6C7BAC59D2B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8685" y="3927241"/>
            <a:ext cx="979050" cy="56167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619EB63-E34B-4235-A19E-CABD4402A9E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8685" y="4553426"/>
            <a:ext cx="979050" cy="65818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B6D44A9-CB87-4800-8839-95F7BDF4718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8685" y="5291544"/>
            <a:ext cx="979050" cy="5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05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D43A42-E495-4E46-9BA7-3115805426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184" y="1962622"/>
            <a:ext cx="10882184" cy="2387600"/>
          </a:xfrm>
        </p:spPr>
        <p:txBody>
          <a:bodyPr>
            <a:normAutofit/>
          </a:bodyPr>
          <a:lstStyle/>
          <a:p>
            <a:r>
              <a:rPr lang="en-US" dirty="0"/>
              <a:t>Clinical Center of Montenegro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D074E20-ACE1-4BF2-8E18-2CBA7B2459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8410" y="0"/>
            <a:ext cx="3821337" cy="18184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CB7421-FEB2-4FFB-BEA3-1117ECA6B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51" y="362298"/>
            <a:ext cx="2330319" cy="119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67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D074E20-ACE1-4BF2-8E18-2CBA7B2459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0480" y="-135832"/>
            <a:ext cx="2511520" cy="1195137"/>
          </a:xfrm>
          <a:prstGeom prst="rect">
            <a:avLst/>
          </a:prstGeom>
        </p:spPr>
      </p:pic>
      <p:sp>
        <p:nvSpPr>
          <p:cNvPr id="11" name="Textfeld 16">
            <a:extLst>
              <a:ext uri="{FF2B5EF4-FFF2-40B4-BE49-F238E27FC236}">
                <a16:creationId xmlns:a16="http://schemas.microsoft.com/office/drawing/2014/main" id="{1D9CB48E-B736-4BAE-8D83-38FD03FB2376}"/>
              </a:ext>
            </a:extLst>
          </p:cNvPr>
          <p:cNvSpPr txBox="1"/>
          <p:nvPr/>
        </p:nvSpPr>
        <p:spPr>
          <a:xfrm>
            <a:off x="401560" y="292479"/>
            <a:ext cx="70866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BA" sz="2800" b="1" dirty="0"/>
              <a:t>Achievements </a:t>
            </a:r>
            <a:r>
              <a:rPr lang="en-GB" sz="2800" b="1" dirty="0"/>
              <a:t>of WP</a:t>
            </a:r>
            <a:r>
              <a:rPr lang="sr-Latn-BA" sz="2800" b="1" dirty="0"/>
              <a:t>2 (Clinical Management) in Montenegro</a:t>
            </a:r>
            <a:endParaRPr lang="de-DE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82B3D-4817-4AA5-B61D-D0127F4B72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6718" y="83711"/>
            <a:ext cx="1588225" cy="814214"/>
          </a:xfrm>
          <a:prstGeom prst="rect">
            <a:avLst/>
          </a:prstGeom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2FF9ACDC-0EFB-4A45-9F50-5F3DD209C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ln>
            <a:noFill/>
          </a:ln>
        </p:spPr>
        <p:txBody>
          <a:bodyPr>
            <a:noAutofit/>
          </a:bodyPr>
          <a:lstStyle/>
          <a:p>
            <a:pPr marL="182563" lvl="5" indent="0">
              <a:spcAft>
                <a:spcPts val="600"/>
              </a:spcAft>
              <a:buClr>
                <a:srgbClr val="006EC7"/>
              </a:buClr>
              <a:buNone/>
            </a:pPr>
            <a:r>
              <a:rPr lang="en-GB" sz="2400" b="1" dirty="0"/>
              <a:t>Webinars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Content covers the </a:t>
            </a:r>
            <a:r>
              <a:rPr lang="en-US" sz="2400" dirty="0"/>
              <a:t>Competency-Based Training in Intensive Care Medicine in Europe (</a:t>
            </a:r>
            <a:r>
              <a:rPr lang="en-US" sz="2400" dirty="0" err="1"/>
              <a:t>CoBaTrICE</a:t>
            </a:r>
            <a:r>
              <a:rPr lang="en-US" sz="2400" dirty="0"/>
              <a:t>)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1</a:t>
            </a:r>
            <a:r>
              <a:rPr lang="en-GB" sz="2400" baseline="30000" dirty="0"/>
              <a:t>st</a:t>
            </a:r>
            <a:r>
              <a:rPr lang="en-GB" sz="2400" dirty="0"/>
              <a:t> year: fundamentals in intensive care medicine with focus on antimicrobial stewardship, ventilation, hemodynamic, delirium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2</a:t>
            </a:r>
            <a:r>
              <a:rPr lang="en-GB" sz="2400" baseline="30000" dirty="0"/>
              <a:t>nd</a:t>
            </a:r>
            <a:r>
              <a:rPr lang="en-GB" sz="2400" dirty="0"/>
              <a:t> year: special topics like coagulopathy, intoxication, trauma management, brain injury, acute lung distress syndrome, case presentations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3</a:t>
            </a:r>
            <a:r>
              <a:rPr lang="en-GB" sz="2400" baseline="30000" dirty="0"/>
              <a:t>rd</a:t>
            </a:r>
            <a:r>
              <a:rPr lang="en-GB" sz="2400" dirty="0"/>
              <a:t> year: deepen knowledge in advanced intensive care medicine like neuroimaging, renal replacement therapy, </a:t>
            </a:r>
            <a:r>
              <a:rPr lang="en-GB" sz="2400" dirty="0" err="1"/>
              <a:t>extracorporal</a:t>
            </a:r>
            <a:r>
              <a:rPr lang="en-GB" sz="2400" dirty="0"/>
              <a:t> membrane oxygenation</a:t>
            </a:r>
          </a:p>
          <a:p>
            <a:pPr marL="541338" lvl="5" indent="-358775">
              <a:spcAft>
                <a:spcPts val="600"/>
              </a:spcAft>
              <a:buClr>
                <a:srgbClr val="006EC7"/>
              </a:buClr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CB16DA4C-0E33-4939-87B9-E72FD8E49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9627" y="1018116"/>
            <a:ext cx="1122405" cy="112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AD779488-C80E-4184-A926-6B78FF9B063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4407" y="1108838"/>
            <a:ext cx="2306376" cy="105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1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D074E20-ACE1-4BF2-8E18-2CBA7B2459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0480" y="-135832"/>
            <a:ext cx="2511520" cy="1195137"/>
          </a:xfrm>
          <a:prstGeom prst="rect">
            <a:avLst/>
          </a:prstGeom>
        </p:spPr>
      </p:pic>
      <p:sp>
        <p:nvSpPr>
          <p:cNvPr id="11" name="Textfeld 16">
            <a:extLst>
              <a:ext uri="{FF2B5EF4-FFF2-40B4-BE49-F238E27FC236}">
                <a16:creationId xmlns:a16="http://schemas.microsoft.com/office/drawing/2014/main" id="{1D9CB48E-B736-4BAE-8D83-38FD03FB2376}"/>
              </a:ext>
            </a:extLst>
          </p:cNvPr>
          <p:cNvSpPr txBox="1"/>
          <p:nvPr/>
        </p:nvSpPr>
        <p:spPr>
          <a:xfrm>
            <a:off x="401560" y="292479"/>
            <a:ext cx="70866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BA" sz="2800" b="1" dirty="0"/>
              <a:t>Achievements </a:t>
            </a:r>
            <a:r>
              <a:rPr lang="en-GB" sz="2800" b="1" dirty="0"/>
              <a:t>of WP</a:t>
            </a:r>
            <a:r>
              <a:rPr lang="sr-Latn-BA" sz="2800" b="1" dirty="0"/>
              <a:t>2 (Clinical Management) in Montenegro</a:t>
            </a:r>
            <a:endParaRPr lang="de-DE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82B3D-4817-4AA5-B61D-D0127F4B72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6718" y="83711"/>
            <a:ext cx="1588225" cy="814214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CB16DA4C-0E33-4939-87B9-E72FD8E49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9627" y="1018116"/>
            <a:ext cx="1122405" cy="112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AD779488-C80E-4184-A926-6B78FF9B063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4407" y="1108838"/>
            <a:ext cx="2306376" cy="1059011"/>
          </a:xfrm>
          <a:prstGeom prst="rect">
            <a:avLst/>
          </a:prstGeom>
        </p:spPr>
      </p:pic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AD2813A6-4139-4750-B5C9-7D6CD46446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173" y="2295182"/>
            <a:ext cx="5181600" cy="4351338"/>
          </a:xfrm>
          <a:ln>
            <a:noFill/>
          </a:ln>
        </p:spPr>
        <p:txBody>
          <a:bodyPr>
            <a:noAutofit/>
          </a:bodyPr>
          <a:lstStyle/>
          <a:p>
            <a:pPr marL="182563" lvl="5" indent="0">
              <a:spcAft>
                <a:spcPts val="600"/>
              </a:spcAft>
              <a:buClr>
                <a:srgbClr val="006EC7"/>
              </a:buClr>
              <a:buNone/>
            </a:pPr>
            <a:r>
              <a:rPr lang="en-GB" sz="2400" b="1" dirty="0"/>
              <a:t>Simulation Centre: </a:t>
            </a:r>
          </a:p>
          <a:p>
            <a:pPr marL="982663" lvl="6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Intubation</a:t>
            </a:r>
          </a:p>
          <a:p>
            <a:pPr marL="982663" lvl="6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Resuscitation</a:t>
            </a:r>
          </a:p>
          <a:p>
            <a:pPr marL="982663" lvl="6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Emergency airway management</a:t>
            </a:r>
          </a:p>
          <a:p>
            <a:pPr marL="982663" lvl="6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Scoring in ICU</a:t>
            </a:r>
          </a:p>
          <a:p>
            <a:pPr marL="982663" lvl="6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Team training</a:t>
            </a:r>
          </a:p>
          <a:p>
            <a:pPr marL="182563" lvl="5" indent="0">
              <a:spcAft>
                <a:spcPts val="600"/>
              </a:spcAft>
              <a:buClr>
                <a:srgbClr val="006EC7"/>
              </a:buClr>
              <a:buNone/>
            </a:pPr>
            <a:endParaRPr lang="en-GB" sz="2400" dirty="0"/>
          </a:p>
          <a:p>
            <a:pPr marL="541338" lvl="5" indent="-358775">
              <a:spcAft>
                <a:spcPts val="600"/>
              </a:spcAft>
              <a:buClr>
                <a:srgbClr val="006EC7"/>
              </a:buClr>
              <a:buFont typeface="Wingdings" panose="05000000000000000000" pitchFamily="2" charset="2"/>
              <a:buChar char="§"/>
            </a:pPr>
            <a:endParaRPr lang="en-GB" sz="2400" dirty="0"/>
          </a:p>
          <a:p>
            <a:endParaRPr lang="en-GB" dirty="0"/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C99B75DD-0FCD-4658-A2D8-88032EBC0A5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0380" y="2656311"/>
            <a:ext cx="2352810" cy="37483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062932-672D-4604-862C-40AEC72BBAB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631" y="2656311"/>
            <a:ext cx="2289004" cy="374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65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D074E20-ACE1-4BF2-8E18-2CBA7B2459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0480" y="-135832"/>
            <a:ext cx="2511520" cy="1195137"/>
          </a:xfrm>
          <a:prstGeom prst="rect">
            <a:avLst/>
          </a:prstGeom>
        </p:spPr>
      </p:pic>
      <p:sp>
        <p:nvSpPr>
          <p:cNvPr id="11" name="Textfeld 16">
            <a:extLst>
              <a:ext uri="{FF2B5EF4-FFF2-40B4-BE49-F238E27FC236}">
                <a16:creationId xmlns:a16="http://schemas.microsoft.com/office/drawing/2014/main" id="{1D9CB48E-B736-4BAE-8D83-38FD03FB2376}"/>
              </a:ext>
            </a:extLst>
          </p:cNvPr>
          <p:cNvSpPr txBox="1"/>
          <p:nvPr/>
        </p:nvSpPr>
        <p:spPr>
          <a:xfrm>
            <a:off x="401560" y="292479"/>
            <a:ext cx="70866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BA" sz="2800" b="1" dirty="0"/>
              <a:t>Achievements </a:t>
            </a:r>
            <a:r>
              <a:rPr lang="en-GB" sz="2800" b="1" dirty="0"/>
              <a:t>of WP</a:t>
            </a:r>
            <a:r>
              <a:rPr lang="sr-Latn-BA" sz="2800" b="1" dirty="0"/>
              <a:t>2 (Clinical Management) in Montenegro</a:t>
            </a:r>
            <a:endParaRPr lang="de-DE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82B3D-4817-4AA5-B61D-D0127F4B72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6718" y="83711"/>
            <a:ext cx="1588225" cy="814214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CB16DA4C-0E33-4939-87B9-E72FD8E49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9627" y="1018116"/>
            <a:ext cx="1122405" cy="112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AD779488-C80E-4184-A926-6B78FF9B063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4407" y="1108838"/>
            <a:ext cx="2306376" cy="1059011"/>
          </a:xfrm>
          <a:prstGeom prst="rect">
            <a:avLst/>
          </a:prstGeom>
        </p:spPr>
      </p:pic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79C949D6-B414-4C16-BCEC-53DD82B8D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740" y="2506662"/>
            <a:ext cx="5373131" cy="4351338"/>
          </a:xfrm>
          <a:ln>
            <a:noFill/>
          </a:ln>
        </p:spPr>
        <p:txBody>
          <a:bodyPr>
            <a:noAutofit/>
          </a:bodyPr>
          <a:lstStyle/>
          <a:p>
            <a:pPr marL="182563" lvl="5" indent="0">
              <a:spcAft>
                <a:spcPts val="600"/>
              </a:spcAft>
              <a:buClr>
                <a:srgbClr val="006EC7"/>
              </a:buClr>
              <a:buNone/>
            </a:pPr>
            <a:r>
              <a:rPr lang="en-GB" sz="2400" b="1" dirty="0"/>
              <a:t>Training with dummies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Insertion of catheters</a:t>
            </a:r>
          </a:p>
          <a:p>
            <a:pPr marL="982663" lvl="6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Central lines / She</a:t>
            </a:r>
          </a:p>
          <a:p>
            <a:pPr marL="982663" lvl="6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Arterial lines</a:t>
            </a:r>
          </a:p>
          <a:p>
            <a:pPr marL="982663" lvl="6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Pacemaker</a:t>
            </a:r>
          </a:p>
          <a:p>
            <a:pPr marL="982663" lvl="6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ECMO cannulas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Bronchoscopy</a:t>
            </a:r>
          </a:p>
          <a:p>
            <a:pPr marL="182563" lvl="5" indent="0">
              <a:spcAft>
                <a:spcPts val="600"/>
              </a:spcAft>
              <a:buClr>
                <a:srgbClr val="006EC7"/>
              </a:buClr>
              <a:buNone/>
            </a:pPr>
            <a:endParaRPr lang="en-GB" sz="2400" dirty="0"/>
          </a:p>
          <a:p>
            <a:pPr marL="541338" lvl="5" indent="-358775">
              <a:spcAft>
                <a:spcPts val="600"/>
              </a:spcAft>
              <a:buClr>
                <a:srgbClr val="006EC7"/>
              </a:buClr>
              <a:buFont typeface="Wingdings" panose="05000000000000000000" pitchFamily="2" charset="2"/>
              <a:buChar char="§"/>
            </a:pPr>
            <a:endParaRPr lang="en-GB" sz="2400" dirty="0"/>
          </a:p>
          <a:p>
            <a:endParaRPr lang="en-GB" dirty="0"/>
          </a:p>
        </p:txBody>
      </p:sp>
      <p:pic>
        <p:nvPicPr>
          <p:cNvPr id="16" name="Inhaltsplatzhalter 10">
            <a:extLst>
              <a:ext uri="{FF2B5EF4-FFF2-40B4-BE49-F238E27FC236}">
                <a16:creationId xmlns:a16="http://schemas.microsoft.com/office/drawing/2014/main" id="{63F177CC-38AE-481B-AD6C-2FB8747FD53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4248" y="2538848"/>
            <a:ext cx="3263503" cy="37779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420B29C-5C29-4A6E-BD0B-4B0B8AC15D5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2704" y="2538847"/>
            <a:ext cx="3062941" cy="377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44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D074E20-ACE1-4BF2-8E18-2CBA7B2459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0480" y="-135832"/>
            <a:ext cx="2511520" cy="1195137"/>
          </a:xfrm>
          <a:prstGeom prst="rect">
            <a:avLst/>
          </a:prstGeom>
        </p:spPr>
      </p:pic>
      <p:sp>
        <p:nvSpPr>
          <p:cNvPr id="11" name="Textfeld 16">
            <a:extLst>
              <a:ext uri="{FF2B5EF4-FFF2-40B4-BE49-F238E27FC236}">
                <a16:creationId xmlns:a16="http://schemas.microsoft.com/office/drawing/2014/main" id="{1D9CB48E-B736-4BAE-8D83-38FD03FB2376}"/>
              </a:ext>
            </a:extLst>
          </p:cNvPr>
          <p:cNvSpPr txBox="1"/>
          <p:nvPr/>
        </p:nvSpPr>
        <p:spPr>
          <a:xfrm>
            <a:off x="401560" y="292479"/>
            <a:ext cx="70866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BA" sz="2800" b="1" dirty="0"/>
              <a:t>Achievements </a:t>
            </a:r>
            <a:r>
              <a:rPr lang="en-GB" sz="2800" b="1" dirty="0"/>
              <a:t>of WP</a:t>
            </a:r>
            <a:r>
              <a:rPr lang="sr-Latn-BA" sz="2800" b="1" dirty="0"/>
              <a:t>2 (Clinical Management) in Montenegro</a:t>
            </a:r>
            <a:endParaRPr lang="de-DE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82B3D-4817-4AA5-B61D-D0127F4B72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6718" y="83711"/>
            <a:ext cx="1588225" cy="814214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CB16DA4C-0E33-4939-87B9-E72FD8E49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9627" y="1018116"/>
            <a:ext cx="1122405" cy="112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AD779488-C80E-4184-A926-6B78FF9B063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4407" y="1108838"/>
            <a:ext cx="2306376" cy="1059011"/>
          </a:xfrm>
          <a:prstGeom prst="rect">
            <a:avLst/>
          </a:prstGeom>
        </p:spPr>
      </p:pic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79C949D6-B414-4C16-BCEC-53DD82B8D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740" y="2506662"/>
            <a:ext cx="5373131" cy="4351338"/>
          </a:xfrm>
          <a:ln>
            <a:noFill/>
          </a:ln>
        </p:spPr>
        <p:txBody>
          <a:bodyPr>
            <a:noAutofit/>
          </a:bodyPr>
          <a:lstStyle/>
          <a:p>
            <a:pPr marL="182563" lvl="5" indent="0">
              <a:spcAft>
                <a:spcPts val="600"/>
              </a:spcAft>
              <a:buClr>
                <a:srgbClr val="006EC7"/>
              </a:buClr>
              <a:buNone/>
            </a:pPr>
            <a:r>
              <a:rPr lang="en-GB" sz="2400" b="1" dirty="0"/>
              <a:t>Training with dummies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Insertion of catheters</a:t>
            </a:r>
          </a:p>
          <a:p>
            <a:pPr marL="982663" lvl="6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Central lines / She</a:t>
            </a:r>
          </a:p>
          <a:p>
            <a:pPr marL="982663" lvl="6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Arterial lines</a:t>
            </a:r>
          </a:p>
          <a:p>
            <a:pPr marL="982663" lvl="6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Pacemaker</a:t>
            </a:r>
          </a:p>
          <a:p>
            <a:pPr marL="982663" lvl="6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ECMO cannulas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Bronchoscopy</a:t>
            </a:r>
          </a:p>
          <a:p>
            <a:pPr marL="182563" lvl="5" indent="0">
              <a:spcAft>
                <a:spcPts val="600"/>
              </a:spcAft>
              <a:buClr>
                <a:srgbClr val="006EC7"/>
              </a:buClr>
              <a:buNone/>
            </a:pPr>
            <a:endParaRPr lang="en-GB" sz="2400" dirty="0"/>
          </a:p>
          <a:p>
            <a:pPr marL="541338" lvl="5" indent="-358775">
              <a:spcAft>
                <a:spcPts val="600"/>
              </a:spcAft>
              <a:buClr>
                <a:srgbClr val="006EC7"/>
              </a:buClr>
              <a:buFont typeface="Wingdings" panose="05000000000000000000" pitchFamily="2" charset="2"/>
              <a:buChar char="§"/>
            </a:pPr>
            <a:endParaRPr lang="en-GB" sz="2400" dirty="0"/>
          </a:p>
          <a:p>
            <a:endParaRPr lang="en-GB" dirty="0"/>
          </a:p>
        </p:txBody>
      </p:sp>
      <p:pic>
        <p:nvPicPr>
          <p:cNvPr id="12" name="Content Placeholder 6">
            <a:extLst>
              <a:ext uri="{FF2B5EF4-FFF2-40B4-BE49-F238E27FC236}">
                <a16:creationId xmlns:a16="http://schemas.microsoft.com/office/drawing/2014/main" id="{410B2057-015D-450C-932F-CB9F163BB5C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8195" y="2827920"/>
            <a:ext cx="3120642" cy="30119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88E53A-2613-4EF5-8226-117DB5F47C4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242" y="3762325"/>
            <a:ext cx="3245152" cy="29832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AE6565-3117-4019-87CB-132224BD20E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242" y="1018116"/>
            <a:ext cx="3245152" cy="270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109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D074E20-ACE1-4BF2-8E18-2CBA7B2459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0480" y="-135832"/>
            <a:ext cx="2511520" cy="1195137"/>
          </a:xfrm>
          <a:prstGeom prst="rect">
            <a:avLst/>
          </a:prstGeom>
        </p:spPr>
      </p:pic>
      <p:sp>
        <p:nvSpPr>
          <p:cNvPr id="11" name="Textfeld 16">
            <a:extLst>
              <a:ext uri="{FF2B5EF4-FFF2-40B4-BE49-F238E27FC236}">
                <a16:creationId xmlns:a16="http://schemas.microsoft.com/office/drawing/2014/main" id="{1D9CB48E-B736-4BAE-8D83-38FD03FB2376}"/>
              </a:ext>
            </a:extLst>
          </p:cNvPr>
          <p:cNvSpPr txBox="1"/>
          <p:nvPr/>
        </p:nvSpPr>
        <p:spPr>
          <a:xfrm>
            <a:off x="401560" y="292479"/>
            <a:ext cx="70866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BA" sz="2800" b="1" dirty="0"/>
              <a:t>Achievements </a:t>
            </a:r>
            <a:r>
              <a:rPr lang="en-GB" sz="2800" b="1" dirty="0"/>
              <a:t>of WP</a:t>
            </a:r>
            <a:r>
              <a:rPr lang="sr-Latn-BA" sz="2800" b="1" dirty="0"/>
              <a:t>2 (Clinical Management) in Montenegro</a:t>
            </a:r>
            <a:endParaRPr lang="de-DE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82B3D-4817-4AA5-B61D-D0127F4B72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6718" y="83711"/>
            <a:ext cx="1588225" cy="814214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CB16DA4C-0E33-4939-87B9-E72FD8E49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9627" y="1018116"/>
            <a:ext cx="1122405" cy="112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AD779488-C80E-4184-A926-6B78FF9B063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4407" y="1108838"/>
            <a:ext cx="2306376" cy="1059011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456D020A-C963-47F2-B6C5-CEF7763F64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3929" y="1649703"/>
            <a:ext cx="5181600" cy="4351338"/>
          </a:xfrm>
          <a:ln>
            <a:noFill/>
          </a:ln>
        </p:spPr>
        <p:txBody>
          <a:bodyPr>
            <a:noAutofit/>
          </a:bodyPr>
          <a:lstStyle/>
          <a:p>
            <a:pPr marL="182563" lvl="5" indent="0">
              <a:spcAft>
                <a:spcPts val="600"/>
              </a:spcAft>
              <a:buClr>
                <a:srgbClr val="006EC7"/>
              </a:buClr>
              <a:buNone/>
            </a:pPr>
            <a:r>
              <a:rPr lang="en-GB" sz="2400" b="1" dirty="0"/>
              <a:t>Shadowing on the wards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Transplant Unit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Neuro- und Neurosurgical Unit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Trauma- und ARDS Unit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Mixed Units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endParaRPr lang="en-GB" sz="2400" dirty="0"/>
          </a:p>
          <a:p>
            <a:pPr marL="182563" lvl="5" indent="0">
              <a:spcAft>
                <a:spcPts val="600"/>
              </a:spcAft>
              <a:buClr>
                <a:srgbClr val="006EC7"/>
              </a:buClr>
              <a:buNone/>
            </a:pPr>
            <a:r>
              <a:rPr lang="en-GB" sz="2400" b="1" dirty="0"/>
              <a:t>Hands on training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 err="1"/>
              <a:t>Managemant</a:t>
            </a:r>
            <a:r>
              <a:rPr lang="en-GB" sz="2400" dirty="0"/>
              <a:t> of EVD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Hemodynamic management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Ultrasound</a:t>
            </a:r>
          </a:p>
          <a:p>
            <a:endParaRPr lang="en-GB" dirty="0"/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437DD811-89BC-449B-B5CD-66E3E0924F7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0196" y="3000638"/>
            <a:ext cx="3046522" cy="30623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73143AE-F4FA-47AF-94D5-0EEC3BAD31C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5788" y="3000638"/>
            <a:ext cx="3248511" cy="306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79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D074E20-ACE1-4BF2-8E18-2CBA7B2459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0480" y="-135832"/>
            <a:ext cx="2511520" cy="1195137"/>
          </a:xfrm>
          <a:prstGeom prst="rect">
            <a:avLst/>
          </a:prstGeom>
        </p:spPr>
      </p:pic>
      <p:sp>
        <p:nvSpPr>
          <p:cNvPr id="11" name="Textfeld 16">
            <a:extLst>
              <a:ext uri="{FF2B5EF4-FFF2-40B4-BE49-F238E27FC236}">
                <a16:creationId xmlns:a16="http://schemas.microsoft.com/office/drawing/2014/main" id="{1D9CB48E-B736-4BAE-8D83-38FD03FB2376}"/>
              </a:ext>
            </a:extLst>
          </p:cNvPr>
          <p:cNvSpPr txBox="1"/>
          <p:nvPr/>
        </p:nvSpPr>
        <p:spPr>
          <a:xfrm>
            <a:off x="401560" y="292479"/>
            <a:ext cx="70866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BA" sz="2800" b="1" dirty="0"/>
              <a:t>Achievements </a:t>
            </a:r>
            <a:r>
              <a:rPr lang="en-GB" sz="2800" b="1" dirty="0"/>
              <a:t>of WP</a:t>
            </a:r>
            <a:r>
              <a:rPr lang="sr-Latn-BA" sz="2800" b="1" dirty="0"/>
              <a:t>2 (Clinical Management) in Montenegro</a:t>
            </a:r>
            <a:endParaRPr lang="de-DE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82B3D-4817-4AA5-B61D-D0127F4B72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6718" y="83711"/>
            <a:ext cx="1588225" cy="814214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CB16DA4C-0E33-4939-87B9-E72FD8E49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9627" y="1018116"/>
            <a:ext cx="1122405" cy="112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AD779488-C80E-4184-A926-6B78FF9B063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4407" y="1108838"/>
            <a:ext cx="2306376" cy="1059011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456D020A-C963-47F2-B6C5-CEF7763F64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3929" y="1649703"/>
            <a:ext cx="5181600" cy="4351338"/>
          </a:xfrm>
          <a:ln>
            <a:noFill/>
          </a:ln>
        </p:spPr>
        <p:txBody>
          <a:bodyPr>
            <a:noAutofit/>
          </a:bodyPr>
          <a:lstStyle/>
          <a:p>
            <a:pPr marL="182563" lvl="5" indent="0">
              <a:spcAft>
                <a:spcPts val="600"/>
              </a:spcAft>
              <a:buClr>
                <a:srgbClr val="006EC7"/>
              </a:buClr>
              <a:buNone/>
            </a:pPr>
            <a:r>
              <a:rPr lang="en-GB" sz="2400" b="1" dirty="0"/>
              <a:t>Shadowing on the wards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Transplant Unit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Neuro- und Neurosurgical Unit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Trauma- und ARDS Unit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Mixed Units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endParaRPr lang="en-GB" sz="2400" dirty="0"/>
          </a:p>
          <a:p>
            <a:pPr marL="182563" lvl="5" indent="0">
              <a:spcAft>
                <a:spcPts val="600"/>
              </a:spcAft>
              <a:buClr>
                <a:srgbClr val="006EC7"/>
              </a:buClr>
              <a:buNone/>
            </a:pPr>
            <a:r>
              <a:rPr lang="en-GB" sz="2400" b="1" dirty="0"/>
              <a:t>Hands on training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 err="1"/>
              <a:t>Managemant</a:t>
            </a:r>
            <a:r>
              <a:rPr lang="en-GB" sz="2400" dirty="0"/>
              <a:t> of EVD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Hemodynamic management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Ultrasound</a:t>
            </a:r>
          </a:p>
          <a:p>
            <a:endParaRPr lang="en-GB" dirty="0"/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437DD811-89BC-449B-B5CD-66E3E0924F7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0196" y="3000638"/>
            <a:ext cx="3046522" cy="30623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73143AE-F4FA-47AF-94D5-0EEC3BAD31C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5788" y="3000638"/>
            <a:ext cx="3248511" cy="306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27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D074E20-ACE1-4BF2-8E18-2CBA7B2459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0480" y="-135832"/>
            <a:ext cx="2511520" cy="1195137"/>
          </a:xfrm>
          <a:prstGeom prst="rect">
            <a:avLst/>
          </a:prstGeom>
        </p:spPr>
      </p:pic>
      <p:sp>
        <p:nvSpPr>
          <p:cNvPr id="11" name="Textfeld 16">
            <a:extLst>
              <a:ext uri="{FF2B5EF4-FFF2-40B4-BE49-F238E27FC236}">
                <a16:creationId xmlns:a16="http://schemas.microsoft.com/office/drawing/2014/main" id="{1D9CB48E-B736-4BAE-8D83-38FD03FB2376}"/>
              </a:ext>
            </a:extLst>
          </p:cNvPr>
          <p:cNvSpPr txBox="1"/>
          <p:nvPr/>
        </p:nvSpPr>
        <p:spPr>
          <a:xfrm>
            <a:off x="212090" y="203982"/>
            <a:ext cx="70866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Implementation and </a:t>
            </a:r>
            <a:r>
              <a:rPr lang="de-DE" sz="2800" b="1" dirty="0" err="1"/>
              <a:t>Sustainability</a:t>
            </a:r>
            <a:r>
              <a:rPr lang="sr-Latn-BA" sz="2800" b="1" dirty="0"/>
              <a:t> </a:t>
            </a:r>
            <a:r>
              <a:rPr lang="en-GB" sz="2800" b="1" dirty="0"/>
              <a:t>of WP</a:t>
            </a:r>
            <a:r>
              <a:rPr lang="sr-Latn-BA" sz="2800" b="1" dirty="0"/>
              <a:t>2 (Clinical Management) in Montenegro</a:t>
            </a:r>
            <a:endParaRPr lang="de-DE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82B3D-4817-4AA5-B61D-D0127F4B7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622" y="83710"/>
            <a:ext cx="2027321" cy="1039319"/>
          </a:xfrm>
          <a:prstGeom prst="rect">
            <a:avLst/>
          </a:prstGeom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008BDD0B-00A8-4E42-8683-4A98FB1D78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7541" y="2146901"/>
            <a:ext cx="4353859" cy="4351338"/>
          </a:xfrm>
          <a:ln>
            <a:noFill/>
          </a:ln>
        </p:spPr>
        <p:txBody>
          <a:bodyPr>
            <a:noAutofit/>
          </a:bodyPr>
          <a:lstStyle/>
          <a:p>
            <a:pPr marL="525463" lvl="5" indent="-342900">
              <a:spcAft>
                <a:spcPts val="600"/>
              </a:spcAft>
              <a:buClr>
                <a:srgbClr val="006EC7"/>
              </a:buClr>
              <a:buFont typeface="Wingdings" panose="05000000000000000000" pitchFamily="2" charset="2"/>
              <a:buChar char="v"/>
            </a:pPr>
            <a:r>
              <a:rPr lang="sr-Latn-BA" sz="2400" b="1" dirty="0"/>
              <a:t>ToT concept – multipliers of knowledge</a:t>
            </a:r>
          </a:p>
          <a:p>
            <a:pPr marL="182563" lvl="5" indent="0">
              <a:spcAft>
                <a:spcPts val="600"/>
              </a:spcAft>
              <a:buClr>
                <a:srgbClr val="006EC7"/>
              </a:buClr>
              <a:buNone/>
            </a:pPr>
            <a:r>
              <a:rPr lang="en-GB" sz="2400" b="1" dirty="0"/>
              <a:t>Trainings at KCCG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In-person lectures open for all doctors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Bedside discussions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r>
              <a:rPr lang="en-GB" sz="2400" dirty="0"/>
              <a:t>Implementation ideas</a:t>
            </a:r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endParaRPr lang="en-GB" sz="2400" dirty="0"/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endParaRPr lang="en-GB" sz="2400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01C6AF-50D9-4CB5-B393-854F69561A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187" y="2723760"/>
            <a:ext cx="2648004" cy="3930258"/>
          </a:xfrm>
          <a:prstGeom prst="rect">
            <a:avLst/>
          </a:prstGeom>
        </p:spPr>
      </p:pic>
      <p:pic>
        <p:nvPicPr>
          <p:cNvPr id="10" name="Content Placeholder 8">
            <a:extLst>
              <a:ext uri="{FF2B5EF4-FFF2-40B4-BE49-F238E27FC236}">
                <a16:creationId xmlns:a16="http://schemas.microsoft.com/office/drawing/2014/main" id="{08DD47BB-0D30-4371-AB59-200F490DE97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978" y="2723759"/>
            <a:ext cx="2648004" cy="3930259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DBE6F9BC-802F-437C-8511-46876971C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0200" y="1240537"/>
            <a:ext cx="1122405" cy="112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6">
            <a:extLst>
              <a:ext uri="{FF2B5EF4-FFF2-40B4-BE49-F238E27FC236}">
                <a16:creationId xmlns:a16="http://schemas.microsoft.com/office/drawing/2014/main" id="{93A9740E-6644-4036-ABA5-30FEF3A222E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5794" y="1303931"/>
            <a:ext cx="2306376" cy="105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47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D074E20-ACE1-4BF2-8E18-2CBA7B2459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0480" y="-135832"/>
            <a:ext cx="2511520" cy="1195137"/>
          </a:xfrm>
          <a:prstGeom prst="rect">
            <a:avLst/>
          </a:prstGeom>
        </p:spPr>
      </p:pic>
      <p:sp>
        <p:nvSpPr>
          <p:cNvPr id="11" name="Textfeld 16">
            <a:extLst>
              <a:ext uri="{FF2B5EF4-FFF2-40B4-BE49-F238E27FC236}">
                <a16:creationId xmlns:a16="http://schemas.microsoft.com/office/drawing/2014/main" id="{1D9CB48E-B736-4BAE-8D83-38FD03FB2376}"/>
              </a:ext>
            </a:extLst>
          </p:cNvPr>
          <p:cNvSpPr txBox="1"/>
          <p:nvPr/>
        </p:nvSpPr>
        <p:spPr>
          <a:xfrm>
            <a:off x="212090" y="203982"/>
            <a:ext cx="70866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Implementation and </a:t>
            </a:r>
            <a:r>
              <a:rPr lang="de-DE" sz="2800" b="1" dirty="0" err="1"/>
              <a:t>Sustainability</a:t>
            </a:r>
            <a:r>
              <a:rPr lang="sr-Latn-BA" sz="2800" b="1" dirty="0"/>
              <a:t> </a:t>
            </a:r>
            <a:r>
              <a:rPr lang="en-GB" sz="2800" b="1" dirty="0"/>
              <a:t>of WP</a:t>
            </a:r>
            <a:r>
              <a:rPr lang="sr-Latn-BA" sz="2800" b="1" dirty="0"/>
              <a:t>2 (Clinical Management) in Montenegro</a:t>
            </a:r>
            <a:endParaRPr lang="de-DE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82B3D-4817-4AA5-B61D-D0127F4B7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622" y="83710"/>
            <a:ext cx="2027321" cy="1039319"/>
          </a:xfrm>
          <a:prstGeom prst="rect">
            <a:avLst/>
          </a:prstGeom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008BDD0B-00A8-4E42-8683-4A98FB1D78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9829" y="2006857"/>
            <a:ext cx="4353859" cy="4351338"/>
          </a:xfrm>
          <a:ln>
            <a:noFill/>
          </a:ln>
        </p:spPr>
        <p:txBody>
          <a:bodyPr>
            <a:noAutofit/>
          </a:bodyPr>
          <a:lstStyle/>
          <a:p>
            <a:pPr marL="525463" lvl="5" indent="-342900">
              <a:spcAft>
                <a:spcPts val="600"/>
              </a:spcAft>
              <a:buClr>
                <a:srgbClr val="006EC7"/>
              </a:buClr>
              <a:buFont typeface="Wingdings" panose="05000000000000000000" pitchFamily="2" charset="2"/>
              <a:buChar char="v"/>
            </a:pPr>
            <a:r>
              <a:rPr lang="sr-Latn-BA" sz="2400" b="1" dirty="0"/>
              <a:t>Certification of Doctors</a:t>
            </a:r>
            <a:endParaRPr lang="en-GB" sz="2400" dirty="0"/>
          </a:p>
          <a:p>
            <a:pPr marL="525463" lvl="5" indent="-342900">
              <a:spcAft>
                <a:spcPts val="600"/>
              </a:spcAft>
              <a:buClr>
                <a:srgbClr val="006EC7"/>
              </a:buClr>
            </a:pPr>
            <a:endParaRPr lang="en-GB" sz="2400" dirty="0"/>
          </a:p>
          <a:p>
            <a:endParaRPr lang="en-GB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DBE6F9BC-802F-437C-8511-46876971C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0200" y="1240537"/>
            <a:ext cx="1122405" cy="112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6">
            <a:extLst>
              <a:ext uri="{FF2B5EF4-FFF2-40B4-BE49-F238E27FC236}">
                <a16:creationId xmlns:a16="http://schemas.microsoft.com/office/drawing/2014/main" id="{93A9740E-6644-4036-ABA5-30FEF3A222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5794" y="1303931"/>
            <a:ext cx="2306376" cy="1059011"/>
          </a:xfrm>
          <a:prstGeom prst="rect">
            <a:avLst/>
          </a:prstGeom>
        </p:spPr>
      </p:pic>
      <p:pic>
        <p:nvPicPr>
          <p:cNvPr id="14" name="Inhaltsplatzhalter 17">
            <a:extLst>
              <a:ext uri="{FF2B5EF4-FFF2-40B4-BE49-F238E27FC236}">
                <a16:creationId xmlns:a16="http://schemas.microsoft.com/office/drawing/2014/main" id="{38EC7987-E236-4FC5-B8BE-9FE63D6972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571" y="2748769"/>
            <a:ext cx="4492376" cy="3141286"/>
          </a:xfrm>
          <a:prstGeom prst="rect">
            <a:avLst/>
          </a:prstGeom>
        </p:spPr>
      </p:pic>
      <p:pic>
        <p:nvPicPr>
          <p:cNvPr id="15" name="Content Placeholder 11">
            <a:extLst>
              <a:ext uri="{FF2B5EF4-FFF2-40B4-BE49-F238E27FC236}">
                <a16:creationId xmlns:a16="http://schemas.microsoft.com/office/drawing/2014/main" id="{30460F2C-FCF8-4B66-9D87-B0596392D69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8980" y="2362942"/>
            <a:ext cx="3255631" cy="42910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B227C1-38CE-4C32-9092-6BF5C798A6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1241" y="2362942"/>
            <a:ext cx="3420929" cy="431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24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433</Words>
  <Application>Microsoft Office PowerPoint</Application>
  <PresentationFormat>Widescreen</PresentationFormat>
  <Paragraphs>119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Western Balkan Strategic Partnership for Health Protection (WASP)  Final In-Person Meeting Podgorica, Montenegro September 30 – October 1, 2025</vt:lpstr>
      <vt:lpstr>WASP Partners and Work Packages</vt:lpstr>
      <vt:lpstr>Clinical Center of Montenegro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Western Balkan Strategic Partnership for Health Protection (WASP)  First In-Person Meeting Budva, Montenegro November 14-16, 2023</dc:title>
  <dc:creator>Aleksic-Babic, Kristina</dc:creator>
  <cp:lastModifiedBy>Marina Jakšić</cp:lastModifiedBy>
  <cp:revision>51</cp:revision>
  <dcterms:created xsi:type="dcterms:W3CDTF">2023-12-08T13:20:22Z</dcterms:created>
  <dcterms:modified xsi:type="dcterms:W3CDTF">2025-10-02T06:47:14Z</dcterms:modified>
</cp:coreProperties>
</file>